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5" r:id="rId45"/>
    <p:sldId id="316" r:id="rId46"/>
    <p:sldId id="317" r:id="rId47"/>
    <p:sldId id="318" r:id="rId48"/>
    <p:sldId id="319" r:id="rId49"/>
    <p:sldId id="329" r:id="rId50"/>
    <p:sldId id="320" r:id="rId51"/>
    <p:sldId id="328" r:id="rId52"/>
    <p:sldId id="321" r:id="rId53"/>
    <p:sldId id="322" r:id="rId54"/>
    <p:sldId id="324" r:id="rId55"/>
    <p:sldId id="325" r:id="rId56"/>
    <p:sldId id="326" r:id="rId57"/>
    <p:sldId id="330" r:id="rId58"/>
    <p:sldId id="331" r:id="rId59"/>
    <p:sldId id="332" r:id="rId60"/>
    <p:sldId id="333" r:id="rId61"/>
    <p:sldId id="334" r:id="rId62"/>
    <p:sldId id="335" r:id="rId63"/>
    <p:sldId id="327" r:id="rId64"/>
    <p:sldId id="336" r:id="rId65"/>
    <p:sldId id="337" r:id="rId66"/>
    <p:sldId id="338" r:id="rId67"/>
    <p:sldId id="377" r:id="rId68"/>
    <p:sldId id="378" r:id="rId69"/>
    <p:sldId id="339" r:id="rId70"/>
    <p:sldId id="340" r:id="rId71"/>
    <p:sldId id="342" r:id="rId72"/>
    <p:sldId id="343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7" r:id="rId84"/>
    <p:sldId id="358" r:id="rId85"/>
    <p:sldId id="363" r:id="rId86"/>
    <p:sldId id="366" r:id="rId87"/>
    <p:sldId id="364" r:id="rId88"/>
    <p:sldId id="365" r:id="rId89"/>
    <p:sldId id="367" r:id="rId90"/>
    <p:sldId id="370" r:id="rId91"/>
    <p:sldId id="371" r:id="rId92"/>
    <p:sldId id="374" r:id="rId93"/>
    <p:sldId id="373" r:id="rId94"/>
    <p:sldId id="372" r:id="rId95"/>
    <p:sldId id="376" r:id="rId9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127" d="100"/>
          <a:sy n="127" d="100"/>
        </p:scale>
        <p:origin x="2108" y="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F754-CDC4-4762-B81C-FDFA88BC1D3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17B2-A29D-48B9-A4A7-A6FB9979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1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5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88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0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7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54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3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9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2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7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31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9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5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32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9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7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2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4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5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8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2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59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3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2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6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4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4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6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76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6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3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19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6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23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35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6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9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28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3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7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3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58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0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543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0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3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8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42950"/>
            <a:ext cx="35051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228600" y="742950"/>
            <a:ext cx="5715000" cy="1658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test: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contains a Dart code,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Which is written for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Perform the automated test when building the app.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won't be too important for us here.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42949"/>
            <a:ext cx="2667000" cy="316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81000" y="1047750"/>
            <a:ext cx="5943599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gitignore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text file containing a list of files, file extensions, and folders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tells Git which files should be ignored in a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Git is a version-control file for tracking changes in source</a:t>
            </a:r>
          </a:p>
        </p:txBody>
      </p:sp>
    </p:spTree>
    <p:extLst>
      <p:ext uri="{BB962C8B-B14F-4D97-AF65-F5344CB8AC3E}">
        <p14:creationId xmlns:p14="http://schemas.microsoft.com/office/powerpoint/2010/main" val="17291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742950"/>
            <a:ext cx="3352799" cy="3976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.metadata: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by the flutter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to track the properties of the Flutter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file performs the internal tasks.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you do not need to edit the content manually at any time.</a:t>
            </a:r>
          </a:p>
        </p:txBody>
      </p:sp>
    </p:spTree>
    <p:extLst>
      <p:ext uri="{BB962C8B-B14F-4D97-AF65-F5344CB8AC3E}">
        <p14:creationId xmlns:p14="http://schemas.microsoft.com/office/powerpoint/2010/main" val="125028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71550"/>
            <a:ext cx="2666999" cy="3163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pubspec.yaml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the project's configuration file that will use a lot during working with the Flutter project. It allows you how your application works. This file contains-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general settings such as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Description, and version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assets (e.g., images).</a:t>
            </a:r>
          </a:p>
        </p:txBody>
      </p:sp>
    </p:spTree>
    <p:extLst>
      <p:ext uri="{BB962C8B-B14F-4D97-AF65-F5344CB8AC3E}">
        <p14:creationId xmlns:p14="http://schemas.microsoft.com/office/powerpoint/2010/main" val="2254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10043"/>
            <a:ext cx="3657599" cy="4338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pubspec.lock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based on the .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yaml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holds more detail setup about all dependencies.</a:t>
            </a:r>
          </a:p>
        </p:txBody>
      </p:sp>
    </p:spTree>
    <p:extLst>
      <p:ext uri="{BB962C8B-B14F-4D97-AF65-F5344CB8AC3E}">
        <p14:creationId xmlns:p14="http://schemas.microsoft.com/office/powerpoint/2010/main" val="28481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 &amp; widgets concepts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246B09D-98C1-98DD-BB33-9626C6B27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019175"/>
            <a:ext cx="1457325" cy="31575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51B748B-AAE4-A6FD-F0F9-7B9AE2CF6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22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C5719E1-FDB3-4006-5534-3DD54FC66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53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035E3BA-7831-8D3B-31DF-F238D800AE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39" y="992981"/>
            <a:ext cx="1457325" cy="31575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B3FF892-51CD-C245-3C4D-F8880565E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69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2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Main Source Code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08D172-EB47-5B8C-A647-330A4FE1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2677753" cy="384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069D928-ECC4-A54F-1464-4482D5ED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47788"/>
            <a:ext cx="3574256" cy="41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 App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MaterialApp  is a predefined class in a flutter. Main or core component of flutter.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1A672D-122B-387B-5CC2-E216A5F7F2DB}"/>
              </a:ext>
            </a:extLst>
          </p:cNvPr>
          <p:cNvSpPr txBox="1"/>
          <p:nvPr/>
        </p:nvSpPr>
        <p:spPr>
          <a:xfrm>
            <a:off x="330993" y="1335493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color: </a:t>
            </a:r>
            <a:r>
              <a:rPr lang="en-US" sz="1400" dirty="0"/>
              <a:t>It controls the primary color used in the application.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C73998-4E41-B4AA-C27B-3062D8A3E62F}"/>
              </a:ext>
            </a:extLst>
          </p:cNvPr>
          <p:cNvSpPr txBox="1"/>
          <p:nvPr/>
        </p:nvSpPr>
        <p:spPr>
          <a:xfrm>
            <a:off x="314325" y="1809064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darkTheme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It provided theme data for the dark theme for the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4A2AB9-ACD2-632E-C300-D664C5B27276}"/>
              </a:ext>
            </a:extLst>
          </p:cNvPr>
          <p:cNvSpPr txBox="1"/>
          <p:nvPr/>
        </p:nvSpPr>
        <p:spPr>
          <a:xfrm>
            <a:off x="314324" y="2265573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debugShowCheckedModeBanner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This property takes in a </a:t>
            </a:r>
            <a:r>
              <a:rPr lang="en-US" sz="1400" dirty="0" err="1"/>
              <a:t>boolean</a:t>
            </a:r>
            <a:r>
              <a:rPr lang="en-US" sz="1400" dirty="0"/>
              <a:t> as the object to decide whether to show the debug banner or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370E78-DD83-4D33-7AB8-D6427C836F2E}"/>
              </a:ext>
            </a:extLst>
          </p:cNvPr>
          <p:cNvSpPr txBox="1"/>
          <p:nvPr/>
        </p:nvSpPr>
        <p:spPr>
          <a:xfrm>
            <a:off x="330994" y="2864948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home: </a:t>
            </a:r>
            <a:r>
              <a:rPr lang="en-US" sz="1400" dirty="0"/>
              <a:t>This property takes in widget as the object to show on the default route of the app.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50A7265-F50D-D7AA-B93D-24535B4ADA11}"/>
              </a:ext>
            </a:extLst>
          </p:cNvPr>
          <p:cNvSpPr txBox="1"/>
          <p:nvPr/>
        </p:nvSpPr>
        <p:spPr>
          <a:xfrm>
            <a:off x="330993" y="3460745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title: </a:t>
            </a:r>
            <a:r>
              <a:rPr lang="en-US" sz="1400" dirty="0"/>
              <a:t>The title property takes in a string as the object to decide the one-line description of the app for the device.</a:t>
            </a:r>
          </a:p>
        </p:txBody>
      </p:sp>
    </p:spTree>
    <p:extLst>
      <p:ext uri="{BB962C8B-B14F-4D97-AF65-F5344CB8AC3E}">
        <p14:creationId xmlns:p14="http://schemas.microsoft.com/office/powerpoint/2010/main" val="23564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Scaffold will expand or occupy the whole device screen.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2F96B93-507C-18C0-DE88-7CF1B4BB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45053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</a:t>
            </a:r>
            <a:r>
              <a:rPr lang="en-US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336A0E-48F4-D7C9-BA40-DCEE411852B3}"/>
              </a:ext>
            </a:extLst>
          </p:cNvPr>
          <p:cNvSpPr txBox="1"/>
          <p:nvPr/>
        </p:nvSpPr>
        <p:spPr>
          <a:xfrm>
            <a:off x="228600" y="666750"/>
            <a:ext cx="78986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AppBar</a:t>
            </a:r>
            <a:r>
              <a:rPr lang="en-US" sz="1600" dirty="0"/>
              <a:t> is usually the topmost component of the app . it contains the toolbar and some other common action buttons.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228600" y="1352550"/>
            <a:ext cx="8763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actions: </a:t>
            </a:r>
            <a:r>
              <a:rPr lang="en-US" sz="1400" dirty="0"/>
              <a:t>This property takes in a list of widgets as a parameter to be displayed after the title if the </a:t>
            </a:r>
            <a:r>
              <a:rPr lang="en-US" sz="1400" b="1" dirty="0" err="1"/>
              <a:t>AppBar</a:t>
            </a:r>
            <a:r>
              <a:rPr lang="en-US" sz="1400" dirty="0"/>
              <a:t> is a row.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title: </a:t>
            </a:r>
            <a:r>
              <a:rPr lang="en-US" sz="1400" dirty="0"/>
              <a:t>This property usually takes in the main widget as a parameter to be displayed in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backgroundColor</a:t>
            </a:r>
            <a:r>
              <a:rPr lang="en-US" sz="1400" b="1" dirty="0"/>
              <a:t>: </a:t>
            </a:r>
            <a:r>
              <a:rPr lang="en-US" sz="1400" dirty="0"/>
              <a:t>This property is used to add colors to the background of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elevation: </a:t>
            </a:r>
            <a:r>
              <a:rPr lang="en-US" sz="1400" dirty="0"/>
              <a:t>This property is used to set the z-coordinate at which to place this app bar relative to its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shape: </a:t>
            </a:r>
            <a:r>
              <a:rPr lang="en-US" sz="1400" dirty="0"/>
              <a:t>This property is used to give shape to the </a:t>
            </a:r>
            <a:r>
              <a:rPr lang="en-US" sz="1400" b="1" dirty="0" err="1"/>
              <a:t>Appbar</a:t>
            </a:r>
            <a:r>
              <a:rPr lang="en-US" sz="1400" dirty="0"/>
              <a:t> and manage its shadow.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22A4660-53DF-4858-97A0-334CA173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7550"/>
            <a:ext cx="1962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Features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51094"/>
            <a:ext cx="3124200" cy="249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3924"/>
            <a:ext cx="4486522" cy="2562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90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Floating Action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 button that is placed at the right bottom corner by default.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an icon button that floats over the content of the screen at a fixed place.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0376970-5DA4-BACA-103C-32835A7A0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2431"/>
            <a:ext cx="2775404" cy="2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Bottom Tab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Menu at the bottom of the Scaffold.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have seen this Navigation bar in most of the applications.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can add multiple icons or texts or both in the bar as items.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06DCC9F-8B06-83BC-FF3E-BAC5AB20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r="32270"/>
          <a:stretch/>
        </p:blipFill>
        <p:spPr>
          <a:xfrm>
            <a:off x="5334000" y="819150"/>
            <a:ext cx="2438400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02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drawer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C2BD1D-F1E8-021D-1A45-75E1ED111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3" y="742950"/>
            <a:ext cx="2424055" cy="41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end drawer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9A97B1A-1DC6-EF75-866C-9D7AF6C2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1656781" cy="31813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58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C982F1-4AB9-554F-2F70-41D2A04A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7" y="819150"/>
            <a:ext cx="2362200" cy="4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in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BE506A-94AE-C268-3156-5A3B8F867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350"/>
            <a:ext cx="41910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C22761B-80B8-2156-C448-780E921DCFEE}"/>
              </a:ext>
            </a:extLst>
          </p:cNvPr>
          <p:cNvSpPr txBox="1"/>
          <p:nvPr/>
        </p:nvSpPr>
        <p:spPr>
          <a:xfrm>
            <a:off x="381000" y="819150"/>
            <a:ext cx="815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Container </a:t>
            </a:r>
            <a:r>
              <a:rPr lang="en-US" sz="1600" dirty="0"/>
              <a:t>class in flutter is a convenience widget that combines common painting, positioning, and sizing of widgets.</a:t>
            </a:r>
          </a:p>
        </p:txBody>
      </p:sp>
    </p:spTree>
    <p:extLst>
      <p:ext uri="{BB962C8B-B14F-4D97-AF65-F5344CB8AC3E}">
        <p14:creationId xmlns:p14="http://schemas.microsoft.com/office/powerpoint/2010/main" val="131372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Row With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26BDB8-A578-38DB-FDEF-453F241A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00423"/>
            <a:ext cx="7543800" cy="1402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CAFA705-1F8D-7111-83BD-A270C1FCF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01575"/>
            <a:ext cx="239116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Column With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5C41C8-D0A6-5DA9-56FC-6301C841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93446"/>
            <a:ext cx="6174799" cy="114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39EF87-777D-A9B4-7740-BEB565F2F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95" y="660096"/>
            <a:ext cx="2216379" cy="43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6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937AAE-ED1D-97B1-956C-52F3280CBB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2114801" cy="376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C95C56A-D984-5F7B-09AE-27F0B4CF4E99}"/>
              </a:ext>
            </a:extLst>
          </p:cNvPr>
          <p:cNvSpPr txBox="1"/>
          <p:nvPr/>
        </p:nvSpPr>
        <p:spPr>
          <a:xfrm>
            <a:off x="2667000" y="728662"/>
            <a:ext cx="2667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Elevated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Text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Outline Button</a:t>
            </a:r>
          </a:p>
        </p:txBody>
      </p:sp>
    </p:spTree>
    <p:extLst>
      <p:ext uri="{BB962C8B-B14F-4D97-AF65-F5344CB8AC3E}">
        <p14:creationId xmlns:p14="http://schemas.microsoft.com/office/powerpoint/2010/main" val="6986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3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Alert Dialog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18A09A0-9AA3-412C-3A36-AE296A89C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95350"/>
            <a:ext cx="2057400" cy="36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Installation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71550"/>
            <a:ext cx="7305675" cy="274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72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DB99FC-7775-152A-2532-558FCE4A7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2" y="786523"/>
            <a:ext cx="2374603" cy="42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 View Builder From Array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0662F7-9D96-D8B8-A127-5CF4E1FCB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50624"/>
            <a:ext cx="2209800" cy="4233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List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List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List Item On Tap/On Press </a:t>
            </a:r>
          </a:p>
        </p:txBody>
      </p:sp>
    </p:spTree>
    <p:extLst>
      <p:ext uri="{BB962C8B-B14F-4D97-AF65-F5344CB8AC3E}">
        <p14:creationId xmlns:p14="http://schemas.microsoft.com/office/powerpoint/2010/main" val="13474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Grid  View Builder From Array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Grid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Grid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Grid Item On Tap/On Press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420F95-591C-6211-8269-36C47FECC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1869475" cy="41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 Bar  / Activity/ Fragment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4666911-E526-542B-1294-6AC7FC76C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76274"/>
            <a:ext cx="2286000" cy="40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0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D779F2-ECDC-B17A-D7D3-19CF55673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95350"/>
            <a:ext cx="1933057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7D91B3-017D-6603-AF9F-9871AC43A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7" y="895350"/>
            <a:ext cx="193305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Card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16477E-148A-EE26-D515-B9BA1710E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816172"/>
            <a:ext cx="1905001" cy="41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57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Circular progress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AD9895-2B9C-AAE2-BB3E-1A40E361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Linear  progress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B9380D-623A-8501-15AA-8CF1496C2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2023147" cy="37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3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Icons Class In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65409B-925D-39D7-8A28-CD9680904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429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5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47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666750"/>
            <a:ext cx="8839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It is impossible to keep in mind all devices, client may use for the application using.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Adaptive design and responsive design were created to avoid the classification.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Actually, AD (adaptive design) and RD (responsive design) solve the same tasks but in different ways.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62150"/>
            <a:ext cx="478679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Android Studio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6069" y="211455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Get the official Integrated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Development Environment (IDE)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for Android app development.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" y="971550"/>
            <a:ext cx="269695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vs Adaptive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49"/>
            <a:ext cx="5486400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97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 For Flutter Application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take the maximum advantages from Flutter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enable your application in different size device with web &amp; desktop too.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80975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</a:rPr>
              <a:t>Widgets &amp; Packages: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Media Query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Expanded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Fitted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Column Row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Framework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Scroll View  </a:t>
            </a:r>
          </a:p>
        </p:txBody>
      </p:sp>
    </p:spTree>
    <p:extLst>
      <p:ext uri="{BB962C8B-B14F-4D97-AF65-F5344CB8AC3E}">
        <p14:creationId xmlns:p14="http://schemas.microsoft.com/office/powerpoint/2010/main" val="8901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attempts to size the child to a specific 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widget first tries the largest width permitted by the layout constraints.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height of the widget is determined by applying the given aspect ratio to the width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85950"/>
            <a:ext cx="3745397" cy="29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49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sizes its child to a fraction of the total available space.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1475333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276350"/>
            <a:ext cx="3352800" cy="274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89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Builds a widget tree that can depend on the parent widget's size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135493"/>
            <a:ext cx="1967132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23950"/>
            <a:ext cx="3505200" cy="34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8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Scroll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F394B3-AE3D-92C4-4F49-6938ECF5C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3419"/>
            <a:ext cx="3791223" cy="40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Expanded &amp; Flexible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B41018-5DE1-556E-C57C-E2FB4C283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21519"/>
            <a:ext cx="2199312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2B8EF49-736C-11D1-217C-2488A5D34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13" y="742950"/>
            <a:ext cx="2366586" cy="421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FB53741-C6E1-50E2-5033-8AF050E31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1112"/>
            <a:ext cx="3047999" cy="19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Query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3D74D93-F51C-FE12-F3F5-FB1760BA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742950"/>
            <a:ext cx="619816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6404E5-6BED-E74F-ACAC-15CF2F35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77323"/>
            <a:ext cx="8229600" cy="43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2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55F809-7A23-8733-0061-03016707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71550"/>
            <a:ext cx="361958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Flutter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60D467-9335-D260-C03A-BE9A1080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822095"/>
            <a:ext cx="2971800" cy="2147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7D9C20A-4DA7-2386-01C3-0BBABFBA3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95"/>
          <a:stretch/>
        </p:blipFill>
        <p:spPr>
          <a:xfrm>
            <a:off x="143359" y="742950"/>
            <a:ext cx="5503575" cy="23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25D4CAE-8954-BF27-ED52-A64A294DAC78}"/>
              </a:ext>
            </a:extLst>
          </p:cNvPr>
          <p:cNvGrpSpPr/>
          <p:nvPr/>
        </p:nvGrpSpPr>
        <p:grpSpPr>
          <a:xfrm>
            <a:off x="533400" y="1428750"/>
            <a:ext cx="2735399" cy="2036538"/>
            <a:chOff x="533400" y="1428750"/>
            <a:chExt cx="2735399" cy="20365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67C39AB-C7DC-AE80-0A78-144C30B64B34}"/>
                </a:ext>
              </a:extLst>
            </p:cNvPr>
            <p:cNvSpPr/>
            <p:nvPr/>
          </p:nvSpPr>
          <p:spPr>
            <a:xfrm>
              <a:off x="533400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66620AEE-B860-E5B0-7F70-10EEDF83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42" y="1518295"/>
              <a:ext cx="2278347" cy="185744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7DA453E-DB67-6FDF-A883-B37C56EBD52F}"/>
              </a:ext>
            </a:extLst>
          </p:cNvPr>
          <p:cNvGrpSpPr/>
          <p:nvPr/>
        </p:nvGrpSpPr>
        <p:grpSpPr>
          <a:xfrm>
            <a:off x="3373758" y="1428750"/>
            <a:ext cx="2735399" cy="2036539"/>
            <a:chOff x="3373758" y="1428750"/>
            <a:chExt cx="2735399" cy="20365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ADD6B69-6EE6-CB91-9279-C54131D6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977" y="1428750"/>
              <a:ext cx="2711179" cy="20365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881E675-2DEC-772C-6D68-3095B83DCF1F}"/>
                </a:ext>
              </a:extLst>
            </p:cNvPr>
            <p:cNvSpPr/>
            <p:nvPr/>
          </p:nvSpPr>
          <p:spPr>
            <a:xfrm>
              <a:off x="3373758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D58EC4C-C850-23E1-B70C-79E12CB88261}"/>
              </a:ext>
            </a:extLst>
          </p:cNvPr>
          <p:cNvSpPr txBox="1"/>
          <p:nvPr/>
        </p:nvSpPr>
        <p:spPr>
          <a:xfrm>
            <a:off x="6450465" y="1352550"/>
            <a:ext cx="18846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Second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Third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Forth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Gear Shift Down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Decrease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E8D93C3-540D-3372-1181-A2DCB717FB24}"/>
              </a:ext>
            </a:extLst>
          </p:cNvPr>
          <p:cNvSpPr txBox="1"/>
          <p:nvPr/>
        </p:nvSpPr>
        <p:spPr>
          <a:xfrm>
            <a:off x="381000" y="742950"/>
            <a:ext cx="80772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What is state: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Anything that exists in the memory of the app while the app is running.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 state values change, view update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547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FE0E28-8C1C-3AD7-AE8C-7AF3FAA1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1"/>
            <a:ext cx="8229600" cy="38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F0A7594-E459-EA82-AFA9-90AFE17C5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2"/>
          <a:stretch/>
        </p:blipFill>
        <p:spPr>
          <a:xfrm>
            <a:off x="685800" y="81915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D8472E-6583-52E3-1AE0-C60F758D0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8"/>
          <a:stretch/>
        </p:blipFill>
        <p:spPr>
          <a:xfrm>
            <a:off x="457200" y="895350"/>
            <a:ext cx="7905750" cy="29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2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01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Our First 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D32D1E-932B-167B-9082-DA7013F1DC2C}"/>
              </a:ext>
            </a:extLst>
          </p:cNvPr>
          <p:cNvSpPr txBox="1"/>
          <p:nvPr/>
        </p:nvSpPr>
        <p:spPr>
          <a:xfrm>
            <a:off x="381000" y="742950"/>
            <a:ext cx="70104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Stateful widget is mutable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can be change multiple times within its lifetime.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 we need to understand it's lifecycle </a:t>
            </a:r>
          </a:p>
        </p:txBody>
      </p:sp>
    </p:spTree>
    <p:extLst>
      <p:ext uri="{BB962C8B-B14F-4D97-AF65-F5344CB8AC3E}">
        <p14:creationId xmlns:p14="http://schemas.microsoft.com/office/powerpoint/2010/main" val="7714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createState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method creates a State object. This object is where all the mutable state for that widget is held.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step is not marked as a real step in the lifecycle, but it is important to know what is going on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96476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Automatically called only once, when the state object is created for the first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method to manage HTTP requests and subscribe to streams or any other object that could change the data on this widget.</a:t>
            </a:r>
          </a:p>
        </p:txBody>
      </p:sp>
    </p:spTree>
    <p:extLst>
      <p:ext uri="{BB962C8B-B14F-4D97-AF65-F5344CB8AC3E}">
        <p14:creationId xmlns:p14="http://schemas.microsoft.com/office/powerpoint/2010/main" val="267500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&amp; Run Your First Flutter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3C8343-D5F6-5904-F4D0-B742B97D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8192"/>
            <a:ext cx="1905000" cy="33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Framework will call this method immediately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build method is always called after this method, so this method is rarely needed</a:t>
            </a:r>
          </a:p>
        </p:txBody>
      </p:sp>
    </p:spTree>
    <p:extLst>
      <p:ext uri="{BB962C8B-B14F-4D97-AF65-F5344CB8AC3E}">
        <p14:creationId xmlns:p14="http://schemas.microsoft.com/office/powerpoint/2010/main" val="310220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build()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will be called many times during the lifecycle, but the first time is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Whenever the widget that belongs to the state is updated, the framework will always execute this method </a:t>
            </a:r>
          </a:p>
        </p:txBody>
      </p:sp>
    </p:spTree>
    <p:extLst>
      <p:ext uri="{BB962C8B-B14F-4D97-AF65-F5344CB8AC3E}">
        <p14:creationId xmlns:p14="http://schemas.microsoft.com/office/powerpoint/2010/main" val="1624070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 notifies the framework that the internal state of the current object is changed, now it's time to update the view </a:t>
            </a:r>
          </a:p>
        </p:txBody>
      </p:sp>
    </p:spTree>
    <p:extLst>
      <p:ext uri="{BB962C8B-B14F-4D97-AF65-F5344CB8AC3E}">
        <p14:creationId xmlns:p14="http://schemas.microsoft.com/office/powerpoint/2010/main" val="1609000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A Counter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096ED8-BB29-6E71-A1B5-8411551C1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0"/>
          <a:stretch/>
        </p:blipFill>
        <p:spPr>
          <a:xfrm>
            <a:off x="3127752" y="1581150"/>
            <a:ext cx="5254248" cy="198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C21280-F40D-3ED0-805E-21B9AAD3B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" y="819150"/>
            <a:ext cx="202244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Sum Calculator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914618-BA90-7897-5519-C386EC349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5350"/>
            <a:ext cx="19138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To do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16FD17-D267-A50F-FE37-6548B491C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9150"/>
            <a:ext cx="1883906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1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31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With Web Rest API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81150"/>
            <a:ext cx="4396359" cy="1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87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Rest 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1129502"/>
            <a:ext cx="6273879" cy="2115483"/>
            <a:chOff x="1143000" y="1129502"/>
            <a:chExt cx="6273879" cy="21154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0A2923A2-6B98-49E5-81FA-79B25F936C86}"/>
                </a:ext>
              </a:extLst>
            </p:cNvPr>
            <p:cNvGrpSpPr/>
            <p:nvPr/>
          </p:nvGrpSpPr>
          <p:grpSpPr>
            <a:xfrm>
              <a:off x="1143000" y="2190750"/>
              <a:ext cx="966931" cy="1020617"/>
              <a:chOff x="1698236" y="2026250"/>
              <a:chExt cx="1048414" cy="110662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AC6CCC46-94CF-4855-8547-8D94CF4C95A0}"/>
                  </a:ext>
                </a:extLst>
              </p:cNvPr>
              <p:cNvSpPr txBox="1"/>
              <p:nvPr/>
            </p:nvSpPr>
            <p:spPr>
              <a:xfrm>
                <a:off x="1698236" y="2849218"/>
                <a:ext cx="1048414" cy="283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Client Script</a:t>
                </a:r>
              </a:p>
            </p:txBody>
          </p:sp>
          <p:pic>
            <p:nvPicPr>
              <p:cNvPr id="8" name="Picture 4" descr="C:\Users\Rabbil\AppData\Local\Temp\icon.png">
                <a:extLst>
                  <a:ext uri="{FF2B5EF4-FFF2-40B4-BE49-F238E27FC236}">
                    <a16:creationId xmlns:a16="http://schemas.microsoft.com/office/drawing/2014/main" xmlns="" id="{BB0CC707-2F65-44D8-8B79-2A5336AC2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977" y="2026250"/>
                <a:ext cx="734933" cy="734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25BB4B57-7E6B-4264-B6F6-066CF08462F4}"/>
                </a:ext>
              </a:extLst>
            </p:cNvPr>
            <p:cNvGrpSpPr/>
            <p:nvPr/>
          </p:nvGrpSpPr>
          <p:grpSpPr>
            <a:xfrm>
              <a:off x="2854398" y="2173590"/>
              <a:ext cx="2212807" cy="1071395"/>
              <a:chOff x="4659457" y="2337413"/>
              <a:chExt cx="2362200" cy="11437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75DAB70F-AA8F-4A8F-B2AB-34C4C8A70ED8}"/>
                  </a:ext>
                </a:extLst>
              </p:cNvPr>
              <p:cNvSpPr txBox="1"/>
              <p:nvPr/>
            </p:nvSpPr>
            <p:spPr>
              <a:xfrm>
                <a:off x="4659457" y="2922597"/>
                <a:ext cx="2362200" cy="558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itchFamily="50" charset="0"/>
                  </a:rPr>
                  <a:t>Server</a:t>
                </a:r>
                <a:r>
                  <a:rPr lang="en-US" sz="1600" dirty="0">
                    <a:solidFill>
                      <a:schemeClr val="bg1"/>
                    </a:solidFill>
                    <a:latin typeface="Montserrat" pitchFamily="50" charset="0"/>
                  </a:rPr>
                  <a:t> Script /</a:t>
                </a:r>
              </a:p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Montserrat" pitchFamily="50" charset="0"/>
                  </a:rPr>
                  <a:t> </a:t>
                </a:r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API Script</a:t>
                </a:r>
              </a:p>
            </p:txBody>
          </p:sp>
          <p:pic>
            <p:nvPicPr>
              <p:cNvPr id="13" name="Picture 7" descr="C:\Users\Rabbil\AppData\Local\Temp\api.png">
                <a:extLst>
                  <a:ext uri="{FF2B5EF4-FFF2-40B4-BE49-F238E27FC236}">
                    <a16:creationId xmlns:a16="http://schemas.microsoft.com/office/drawing/2014/main" xmlns="" id="{11CB844B-5EF6-438D-8071-721AA7320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499" y="2337413"/>
                <a:ext cx="734931" cy="734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42D8A002-ACFE-4C42-9CCB-6A1882220F8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432441"/>
              <a:ext cx="1676400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14AB07A7-9FF4-460C-8414-D9B205BA6684}"/>
                </a:ext>
              </a:extLst>
            </p:cNvPr>
            <p:cNvGrpSpPr/>
            <p:nvPr/>
          </p:nvGrpSpPr>
          <p:grpSpPr>
            <a:xfrm>
              <a:off x="6215009" y="2129786"/>
              <a:ext cx="1201870" cy="1115199"/>
              <a:chOff x="9733535" y="1997524"/>
              <a:chExt cx="2121666" cy="1968667"/>
            </a:xfrm>
          </p:grpSpPr>
          <p:pic>
            <p:nvPicPr>
              <p:cNvPr id="17" name="Picture 3" descr="C:\Users\Rabbil\Desktop\Lumen\database.png">
                <a:extLst>
                  <a:ext uri="{FF2B5EF4-FFF2-40B4-BE49-F238E27FC236}">
                    <a16:creationId xmlns:a16="http://schemas.microsoft.com/office/drawing/2014/main" xmlns="" id="{672DEE75-025E-4D3A-8A36-9BF63E4EB3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7084" y="1997524"/>
                <a:ext cx="1228357" cy="1428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08898EDC-4FFD-4C41-8B8E-92FACFDFAA71}"/>
                  </a:ext>
                </a:extLst>
              </p:cNvPr>
              <p:cNvSpPr txBox="1"/>
              <p:nvPr/>
            </p:nvSpPr>
            <p:spPr>
              <a:xfrm>
                <a:off x="9733535" y="3477203"/>
                <a:ext cx="2121666" cy="48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Database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B2A3C0F-DC00-4103-93B8-8254E1033D84}"/>
                </a:ext>
              </a:extLst>
            </p:cNvPr>
            <p:cNvSpPr txBox="1"/>
            <p:nvPr/>
          </p:nvSpPr>
          <p:spPr>
            <a:xfrm>
              <a:off x="1258448" y="1129502"/>
              <a:ext cx="319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Representational State Transfer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C985C12C-0E0D-448D-A2F4-DC821F794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2605582"/>
              <a:ext cx="1676399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156265" y="2461082"/>
              <a:ext cx="1233415" cy="126425"/>
              <a:chOff x="2652785" y="2857730"/>
              <a:chExt cx="2098559" cy="21510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xmlns="" id="{CB2F1BCD-BB5E-4066-A1C6-45ADBEF62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785" y="2857730"/>
                <a:ext cx="209855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xmlns="" id="{1FE9DEA8-1DE6-4BC6-8303-20B080206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0901" y="3072833"/>
                <a:ext cx="2070443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92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809750"/>
            <a:ext cx="2289614" cy="14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9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0939239-54AB-4CE6-95CF-C62C54271A28}"/>
              </a:ext>
            </a:extLst>
          </p:cNvPr>
          <p:cNvSpPr txBox="1"/>
          <p:nvPr/>
        </p:nvSpPr>
        <p:spPr>
          <a:xfrm>
            <a:off x="457200" y="742950"/>
            <a:ext cx="591553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Best practices of json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response model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working flow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 &amp; Documentation </a:t>
            </a:r>
            <a:endParaRPr lang="en-US" sz="14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2" y="742950"/>
            <a:ext cx="3533587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685800" y="819150"/>
            <a:ext cx="5029200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.idea: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is at the very top of the project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Holds the configuration for Android Studio.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doesn't matter because we are not going to work with.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that the content of this folder can be ignored.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22F4DE-524C-33BC-37B4-FD21A97F55E8}"/>
              </a:ext>
            </a:extLst>
          </p:cNvPr>
          <p:cNvSpPr txBox="1"/>
          <p:nvPr/>
        </p:nvSpPr>
        <p:spPr>
          <a:xfrm>
            <a:off x="685800" y="2599841"/>
            <a:ext cx="502920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.android: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holds a complete Android project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Used when you build the Flutter application for 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will get injected into this Android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That the result is a native Android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3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9C5B3E-5256-48B4-9EF6-6DCCEE3A43FA}"/>
              </a:ext>
            </a:extLst>
          </p:cNvPr>
          <p:cNvSpPr txBox="1"/>
          <p:nvPr/>
        </p:nvSpPr>
        <p:spPr>
          <a:xfrm>
            <a:off x="457200" y="895350"/>
            <a:ext cx="8153400" cy="208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JavaScript Object Notation (JSON)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a lightweight data-interchange format that is completely language independent.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derived from JavaScript, but many modern programming languages include code to generate and parse JSON-format data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official Internet media type for JSON is application/json.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designed for human-readable data interchange.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filename extension is .json.</a:t>
            </a:r>
          </a:p>
        </p:txBody>
      </p:sp>
    </p:spTree>
    <p:extLst>
      <p:ext uri="{BB962C8B-B14F-4D97-AF65-F5344CB8AC3E}">
        <p14:creationId xmlns:p14="http://schemas.microsoft.com/office/powerpoint/2010/main" val="1685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DBDDEE0-6CE1-445B-A889-6E0E58E11AD7}"/>
              </a:ext>
            </a:extLst>
          </p:cNvPr>
          <p:cNvSpPr txBox="1"/>
          <p:nvPr/>
        </p:nvSpPr>
        <p:spPr>
          <a:xfrm>
            <a:off x="609600" y="971550"/>
            <a:ext cx="7086600" cy="164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 of JSON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used while writing JavaScript based applications that includes browser extensions and websites.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format is used for serializing and transmitting structured data over network connection.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primarily used to transmit data between a server and web applications.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 services and APIs use JSON format to provide public data.</a:t>
            </a:r>
          </a:p>
        </p:txBody>
      </p:sp>
    </p:spTree>
    <p:extLst>
      <p:ext uri="{BB962C8B-B14F-4D97-AF65-F5344CB8AC3E}">
        <p14:creationId xmlns:p14="http://schemas.microsoft.com/office/powerpoint/2010/main" val="23041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2FB29C1-5237-4C1B-8EC2-86166D18E66D}"/>
              </a:ext>
            </a:extLst>
          </p:cNvPr>
          <p:cNvSpPr txBox="1"/>
          <p:nvPr/>
        </p:nvSpPr>
        <p:spPr>
          <a:xfrm>
            <a:off x="665369" y="1295779"/>
            <a:ext cx="46686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easy to read and write.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a lightweight text-based interchange format.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language independent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751F1B-8DBE-4FC0-9BE4-648546E06804}"/>
              </a:ext>
            </a:extLst>
          </p:cNvPr>
          <p:cNvSpPr txBox="1"/>
          <p:nvPr/>
        </p:nvSpPr>
        <p:spPr>
          <a:xfrm>
            <a:off x="381000" y="895350"/>
            <a:ext cx="6097554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Characteristics of JSON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1AA393-AF20-4362-9BEE-75133D0EE0DF}"/>
              </a:ext>
            </a:extLst>
          </p:cNvPr>
          <p:cNvSpPr txBox="1"/>
          <p:nvPr/>
        </p:nvSpPr>
        <p:spPr>
          <a:xfrm>
            <a:off x="381000" y="819150"/>
            <a:ext cx="3994509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Understanding JSON Structure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155586-6902-4B5C-92A6-C30934410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52550"/>
            <a:ext cx="5198396" cy="3505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4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3A326ED-8918-4123-B0C0-2635F2CDD732}"/>
              </a:ext>
            </a:extLst>
          </p:cNvPr>
          <p:cNvSpPr txBox="1"/>
          <p:nvPr/>
        </p:nvSpPr>
        <p:spPr>
          <a:xfrm>
            <a:off x="245493" y="931699"/>
            <a:ext cx="2632787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- Data Types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8B579BBC-30AF-4099-92AC-7762E9273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8006"/>
              </p:ext>
            </p:extLst>
          </p:nvPr>
        </p:nvGraphicFramePr>
        <p:xfrm>
          <a:off x="304800" y="1504950"/>
          <a:ext cx="8060307" cy="2027309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22340">
                  <a:extLst>
                    <a:ext uri="{9D8B030D-6E8A-4147-A177-3AD203B41FA5}">
                      <a16:colId xmlns:a16="http://schemas.microsoft.com/office/drawing/2014/main" xmlns="" val="3234850910"/>
                    </a:ext>
                  </a:extLst>
                </a:gridCol>
                <a:gridCol w="6537967">
                  <a:extLst>
                    <a:ext uri="{9D8B030D-6E8A-4147-A177-3AD203B41FA5}">
                      <a16:colId xmlns:a16="http://schemas.microsoft.com/office/drawing/2014/main" xmlns="" val="4293264317"/>
                    </a:ext>
                  </a:extLst>
                </a:gridCol>
              </a:tblGrid>
              <a:tr h="2399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Type 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192483355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Number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 precision floating-point format in JavaScript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104346020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Double-quoted Unicode with backslash escaping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321147621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True or False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84802715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Array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ordered sequence of values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401826430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 can be a string, a number, true or false, null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etc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364426017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unordered collection of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key:value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pairs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265739602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Whitespace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used between any pair of tokens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40663084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null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Empty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xmlns="" val="1031705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55EFC1-2C53-4469-9D91-B90AFD3FF697}"/>
              </a:ext>
            </a:extLst>
          </p:cNvPr>
          <p:cNvSpPr txBox="1"/>
          <p:nvPr/>
        </p:nvSpPr>
        <p:spPr>
          <a:xfrm>
            <a:off x="304800" y="742950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Always enclose the </a:t>
            </a:r>
            <a:r>
              <a:rPr lang="en-US" sz="14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Key : Value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pair within double quotes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4D7E14-D448-46C8-8FCC-1746CC1C5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0150"/>
            <a:ext cx="5189015" cy="15699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843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C55EFC1-2C53-4469-9D91-B90AFD3FF697}"/>
              </a:ext>
            </a:extLst>
          </p:cNvPr>
          <p:cNvSpPr txBox="1"/>
          <p:nvPr/>
        </p:nvSpPr>
        <p:spPr>
          <a:xfrm>
            <a:off x="228600" y="895350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Never use Hyphens in your Key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C04EF01-FE35-4FE7-8D0C-AA8C1F9AD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5" y="1352162"/>
            <a:ext cx="6939644" cy="20909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580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E0D0F3-A0FA-476E-B130-419D59ED8406}"/>
              </a:ext>
            </a:extLst>
          </p:cNvPr>
          <p:cNvSpPr txBox="1"/>
          <p:nvPr/>
        </p:nvSpPr>
        <p:spPr>
          <a:xfrm>
            <a:off x="152400" y="819150"/>
            <a:ext cx="5164962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Bad Special Characters &amp; Solution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5B68626C-7984-423D-A07B-38C2ECD3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83541"/>
              </p:ext>
            </p:extLst>
          </p:nvPr>
        </p:nvGraphicFramePr>
        <p:xfrm>
          <a:off x="242633" y="1311595"/>
          <a:ext cx="8288907" cy="200451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991073">
                  <a:extLst>
                    <a:ext uri="{9D8B030D-6E8A-4147-A177-3AD203B41FA5}">
                      <a16:colId xmlns:a16="http://schemas.microsoft.com/office/drawing/2014/main" xmlns="" val="2989363590"/>
                    </a:ext>
                  </a:extLst>
                </a:gridCol>
                <a:gridCol w="4297834">
                  <a:extLst>
                    <a:ext uri="{9D8B030D-6E8A-4147-A177-3AD203B41FA5}">
                      <a16:colId xmlns:a16="http://schemas.microsoft.com/office/drawing/2014/main" xmlns="" val="3890012661"/>
                    </a:ext>
                  </a:extLst>
                </a:gridCol>
              </a:tblGrid>
              <a:tr h="2756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Characters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 with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459675129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Backspace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\b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145266834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Form feed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\f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457035065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Newline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\n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47722170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Carriage return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\r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3914701540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Tab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\t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1771166583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quote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\"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3808219228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Backslash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\\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xmlns="" val="274182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799AED-BF37-4D3A-9A27-1480C7A0A278}"/>
              </a:ext>
            </a:extLst>
          </p:cNvPr>
          <p:cNvSpPr txBox="1"/>
          <p:nvPr/>
        </p:nvSpPr>
        <p:spPr>
          <a:xfrm>
            <a:off x="304800" y="89535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Bad Special Characters And Solution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8D76F5E-BE1F-47E4-B547-D4B117828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8" y="1343695"/>
            <a:ext cx="7360569" cy="22941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588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12B09E-FB8C-4A7C-B434-BFE4AB3A4F65}"/>
              </a:ext>
            </a:extLst>
          </p:cNvPr>
          <p:cNvSpPr txBox="1"/>
          <p:nvPr/>
        </p:nvSpPr>
        <p:spPr>
          <a:xfrm>
            <a:off x="381000" y="742950"/>
            <a:ext cx="3765329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Always create a Root element.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1954E35-4C0E-4C78-BFB7-274D2169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27411"/>
            <a:ext cx="2842473" cy="355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A2D690F-34DF-4DB7-96CA-B9713B088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119247"/>
            <a:ext cx="2778906" cy="35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42950"/>
            <a:ext cx="3428999" cy="4066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457201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2000" b="1" u="sng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ios</a:t>
            </a:r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holds a complete Mac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when you build the Flutter application for 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will get injected into this iOS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the result is a native iOS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Building a Flutter application for iOS is only possible when you are working on macOS</a:t>
            </a:r>
          </a:p>
        </p:txBody>
      </p:sp>
    </p:spTree>
    <p:extLst>
      <p:ext uri="{BB962C8B-B14F-4D97-AF65-F5344CB8AC3E}">
        <p14:creationId xmlns:p14="http://schemas.microsoft.com/office/powerpoint/2010/main" val="36062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1E50A0-6551-4698-A3D8-3D209B7E5664}"/>
              </a:ext>
            </a:extLst>
          </p:cNvPr>
          <p:cNvSpPr txBox="1"/>
          <p:nvPr/>
        </p:nvSpPr>
        <p:spPr>
          <a:xfrm>
            <a:off x="381000" y="742950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HTTP/HTTPS Request Response Communication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A596AA-58CB-4AB7-9FAB-B5A8369DCE4E}"/>
              </a:ext>
            </a:extLst>
          </p:cNvPr>
          <p:cNvSpPr txBox="1"/>
          <p:nvPr/>
        </p:nvSpPr>
        <p:spPr>
          <a:xfrm>
            <a:off x="660260" y="2912404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request/response communication mode.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software module sends a request to a second software module and waits for a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First software module performs the role of the client.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second, the role of the server,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</a:t>
            </a: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called client/server interaction.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18A189F-E8AE-4B31-A205-2A03D53E5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1243727"/>
            <a:ext cx="3505200" cy="1478050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208036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1E50A0-6551-4698-A3D8-3D209B7E5664}"/>
              </a:ext>
            </a:extLst>
          </p:cNvPr>
          <p:cNvSpPr txBox="1"/>
          <p:nvPr/>
        </p:nvSpPr>
        <p:spPr>
          <a:xfrm>
            <a:off x="228600" y="775869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Application </a:t>
            </a:r>
            <a:r>
              <a:rPr lang="fr-FR" sz="1400" b="1" u="sng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Level</a:t>
            </a: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Client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EA596AA-58CB-4AB7-9FAB-B5A8369DCE4E}"/>
              </a:ext>
            </a:extLst>
          </p:cNvPr>
          <p:cNvSpPr txBox="1"/>
          <p:nvPr/>
        </p:nvSpPr>
        <p:spPr>
          <a:xfrm>
            <a:off x="457200" y="1200150"/>
            <a:ext cx="8376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 is an application library used in client side application to generate request and receive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Client’s libraries varies from platform to </a:t>
            </a:r>
            <a:r>
              <a:rPr lang="en-US" sz="12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platform.</a:t>
            </a:r>
            <a:endParaRPr lang="en-US" sz="1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14550"/>
            <a:ext cx="3970867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304800" y="735184"/>
            <a:ext cx="60975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Request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BF1AA61-6995-429D-A9CF-E18949D266E5}"/>
              </a:ext>
            </a:extLst>
          </p:cNvPr>
          <p:cNvSpPr txBox="1"/>
          <p:nvPr/>
        </p:nvSpPr>
        <p:spPr>
          <a:xfrm>
            <a:off x="304800" y="1136485"/>
            <a:ext cx="8414664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is the first step to initiate web request/response communication. Every request is a combination of </a:t>
            </a:r>
            <a:endParaRPr lang="en-US" sz="1200" dirty="0" smtClean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header, body and request URL.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94D5226-B527-4289-99A3-6143081C7111}"/>
              </a:ext>
            </a:extLst>
          </p:cNvPr>
          <p:cNvSpPr txBox="1"/>
          <p:nvPr/>
        </p:nvSpPr>
        <p:spPr>
          <a:xfrm>
            <a:off x="282855" y="1677432"/>
            <a:ext cx="6094378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</a:t>
            </a:r>
            <a:r>
              <a:rPr lang="en-US" sz="1400" u="sng" dirty="0" smtClean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Segments </a:t>
            </a:r>
            <a:endParaRPr lang="en-US" sz="1400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2498FDAE-AD26-43A2-94E6-76FC87A1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4469"/>
              </p:ext>
            </p:extLst>
          </p:nvPr>
        </p:nvGraphicFramePr>
        <p:xfrm>
          <a:off x="381000" y="2190750"/>
          <a:ext cx="8000781" cy="194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4258">
                  <a:extLst>
                    <a:ext uri="{9D8B030D-6E8A-4147-A177-3AD203B41FA5}">
                      <a16:colId xmlns="" xmlns:a16="http://schemas.microsoft.com/office/drawing/2014/main" val="3668529940"/>
                    </a:ext>
                  </a:extLst>
                </a:gridCol>
                <a:gridCol w="6076523">
                  <a:extLst>
                    <a:ext uri="{9D8B030D-6E8A-4147-A177-3AD203B41FA5}">
                      <a16:colId xmlns="" xmlns:a16="http://schemas.microsoft.com/office/drawing/2014/main" val="1693241959"/>
                    </a:ext>
                  </a:extLst>
                </a:gridCol>
              </a:tblGrid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Request Area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52935297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7762675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10082236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URL Parameter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0751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228600" y="819150"/>
            <a:ext cx="4573166" cy="27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Methods: 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2974022E-AD29-4225-8815-F60C17FB2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64925"/>
              </p:ext>
            </p:extLst>
          </p:nvPr>
        </p:nvGraphicFramePr>
        <p:xfrm>
          <a:off x="312626" y="1225178"/>
          <a:ext cx="8562565" cy="32852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200">
                  <a:extLst>
                    <a:ext uri="{9D8B030D-6E8A-4147-A177-3AD203B41FA5}">
                      <a16:colId xmlns="" xmlns:a16="http://schemas.microsoft.com/office/drawing/2014/main" val="1696817554"/>
                    </a:ext>
                  </a:extLst>
                </a:gridCol>
                <a:gridCol w="6945365">
                  <a:extLst>
                    <a:ext uri="{9D8B030D-6E8A-4147-A177-3AD203B41FA5}">
                      <a16:colId xmlns="" xmlns:a16="http://schemas.microsoft.com/office/drawing/2014/main" val="123558867"/>
                    </a:ext>
                  </a:extLst>
                </a:gridCol>
              </a:tblGrid>
              <a:tr h="333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Name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Responsibilities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676546624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</a:t>
                      </a: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</a:t>
                      </a: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 method is used to retrieve information from the given server using a given URI. Requests using GET should only retrieve data and should have no other effect on the data.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2897616806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</a:t>
                      </a: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Same </a:t>
                      </a: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as GET, but transfers the status line and header section only</a:t>
                      </a:r>
                      <a:r>
                        <a:rPr lang="en-US" sz="11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12464812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POST</a:t>
                      </a: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</a:t>
                      </a: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POST request is used to send data to the server, for example, customer information, file upload, etc. using HTML forms.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309965024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PUT()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Replaces </a:t>
                      </a: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 current representations of the target resource with the uploaded content</a:t>
                      </a:r>
                      <a:r>
                        <a:rPr lang="en-US" sz="11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703534622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Removes </a:t>
                      </a: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all current representations of the target resource given by a URI</a:t>
                      </a:r>
                      <a:r>
                        <a:rPr lang="en-US" sz="11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4288384255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518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1286B3B-18D9-4F13-BC36-82F85FEDDFAD}"/>
              </a:ext>
            </a:extLst>
          </p:cNvPr>
          <p:cNvSpPr txBox="1"/>
          <p:nvPr/>
        </p:nvSpPr>
        <p:spPr>
          <a:xfrm>
            <a:off x="228600" y="761107"/>
            <a:ext cx="4570784" cy="30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Compare GET vs. POST: 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="" xmlns:a16="http://schemas.microsoft.com/office/drawing/2014/main" id="{68594FBE-7CDA-4582-B7B8-570EF048D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04034"/>
              </p:ext>
            </p:extLst>
          </p:nvPr>
        </p:nvGraphicFramePr>
        <p:xfrm>
          <a:off x="312627" y="1123950"/>
          <a:ext cx="8567057" cy="373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63">
                  <a:extLst>
                    <a:ext uri="{9D8B030D-6E8A-4147-A177-3AD203B41FA5}">
                      <a16:colId xmlns="" xmlns:a16="http://schemas.microsoft.com/office/drawing/2014/main" val="335698908"/>
                    </a:ext>
                  </a:extLst>
                </a:gridCol>
                <a:gridCol w="2708210">
                  <a:extLst>
                    <a:ext uri="{9D8B030D-6E8A-4147-A177-3AD203B41FA5}">
                      <a16:colId xmlns="" xmlns:a16="http://schemas.microsoft.com/office/drawing/2014/main" val="3315766042"/>
                    </a:ext>
                  </a:extLst>
                </a:gridCol>
                <a:gridCol w="4170784">
                  <a:extLst>
                    <a:ext uri="{9D8B030D-6E8A-4147-A177-3AD203B41FA5}">
                      <a16:colId xmlns="" xmlns:a16="http://schemas.microsoft.com/office/drawing/2014/main" val="2232624536"/>
                    </a:ext>
                  </a:extLst>
                </a:gridCol>
              </a:tblGrid>
              <a:tr h="432344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Key Points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POST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983829819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BACK button/Reload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Harmless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Data will be re-submitted (the browser should alert the user that the data are about to be re-submitted)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132588460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 Can be bookmarked</a:t>
                      </a: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Cannot be 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108207504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Cached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 be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Never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4229948712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Encoding type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or multipart/form-data. Use multipart encoding for binary data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923858386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remain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are not saved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363197589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Restrictions on data length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Yes, when sending data, the GET method adds the data to the URL; and the length of a URL is limited (maximum URL length is 2048 characters)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restrictions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88090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3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81909" y="874658"/>
            <a:ext cx="8112384" cy="10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>
                <a:latin typeface="Roboto" panose="02000000000000000000" pitchFamily="2" charset="0"/>
                <a:ea typeface="Roboto" panose="02000000000000000000" pitchFamily="2" charset="0"/>
              </a:rPr>
              <a:t>HTTP Response: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latin typeface="Roboto" panose="02000000000000000000" pitchFamily="2" charset="0"/>
                <a:ea typeface="Roboto" panose="02000000000000000000" pitchFamily="2" charset="0"/>
              </a:rPr>
              <a:t>Http response is the final step of request-response communication. Every response is a combination of response header, body an d cookies.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95FA806-7264-4A04-9E08-7C830608D716}"/>
              </a:ext>
            </a:extLst>
          </p:cNvPr>
          <p:cNvSpPr txBox="1"/>
          <p:nvPr/>
        </p:nvSpPr>
        <p:spPr>
          <a:xfrm>
            <a:off x="381909" y="1763144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/>
              <a:t>Http Response Segments: </a:t>
            </a:r>
            <a:endParaRPr lang="en-US" sz="1350" u="sng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89DAF983-8DF1-4701-B716-02A540CD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25237"/>
              </p:ext>
            </p:extLst>
          </p:nvPr>
        </p:nvGraphicFramePr>
        <p:xfrm>
          <a:off x="468776" y="2244495"/>
          <a:ext cx="8112385" cy="1942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100">
                  <a:extLst>
                    <a:ext uri="{9D8B030D-6E8A-4147-A177-3AD203B41FA5}">
                      <a16:colId xmlns="" xmlns:a16="http://schemas.microsoft.com/office/drawing/2014/main" val="4244785417"/>
                    </a:ext>
                  </a:extLst>
                </a:gridCol>
                <a:gridCol w="6161285">
                  <a:extLst>
                    <a:ext uri="{9D8B030D-6E8A-4147-A177-3AD203B41FA5}">
                      <a16:colId xmlns="" xmlns:a16="http://schemas.microsoft.com/office/drawing/2014/main" val="242776146"/>
                    </a:ext>
                  </a:extLst>
                </a:gridCol>
              </a:tblGrid>
              <a:tr h="213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Response Area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2765477364"/>
                  </a:ext>
                </a:extLst>
              </a:tr>
              <a:tr h="4468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String, JSON, Download, Redirect, XML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979314921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4288924649"/>
                  </a:ext>
                </a:extLst>
              </a:tr>
              <a:tr h="231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 smtClean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02262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4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191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</a:t>
            </a:r>
            <a:r>
              <a:rPr lang="en-US" sz="1350" b="1" dirty="0" smtClean="0">
                <a:latin typeface="Roboto" panose="02000000000000000000" pitchFamily="2" charset="0"/>
                <a:ea typeface="Roboto" panose="02000000000000000000" pitchFamily="2" charset="0"/>
              </a:rPr>
              <a:t>messages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=""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64413"/>
              </p:ext>
            </p:extLst>
          </p:nvPr>
        </p:nvGraphicFramePr>
        <p:xfrm>
          <a:off x="421046" y="1224844"/>
          <a:ext cx="8292285" cy="3643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="" xmlns:a16="http://schemas.microsoft.com/office/drawing/2014/main" val="934711604"/>
                    </a:ext>
                  </a:extLst>
                </a:gridCol>
                <a:gridCol w="1159889">
                  <a:extLst>
                    <a:ext uri="{9D8B030D-6E8A-4147-A177-3AD203B41FA5}">
                      <a16:colId xmlns="" xmlns:a16="http://schemas.microsoft.com/office/drawing/2014/main" val="3375369229"/>
                    </a:ext>
                  </a:extLst>
                </a:gridCol>
                <a:gridCol w="6598520">
                  <a:extLst>
                    <a:ext uri="{9D8B030D-6E8A-4147-A177-3AD203B41FA5}">
                      <a16:colId xmlns=""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62853713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OK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is OK (this is the standard response for successful HTTP requests)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Created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fulfilled, and a new resource is created 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26964756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202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Accepted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accepted for processing, but the processing has not been completed 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7621149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Non-Authoritative Information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returning information that may be from another source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not returning any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Reset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successfully processed, but is not returning any content, and requires that the requester reset the document view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324523289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3159" y="903826"/>
            <a:ext cx="8112384" cy="52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</a:t>
            </a:r>
            <a:r>
              <a:rPr lang="en-US" sz="135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=""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4034"/>
              </p:ext>
            </p:extLst>
          </p:nvPr>
        </p:nvGraphicFramePr>
        <p:xfrm>
          <a:off x="384888" y="1288531"/>
          <a:ext cx="8082536" cy="308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17">
                  <a:extLst>
                    <a:ext uri="{9D8B030D-6E8A-4147-A177-3AD203B41FA5}">
                      <a16:colId xmlns=""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=""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=""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206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Partial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delivering only part of the resource due to a range header sent by the client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Request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cannot be fulfilled due to bad syntax</a:t>
                      </a: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="" xmlns:a16="http://schemas.microsoft.com/office/drawing/2014/main" val="17621149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Unauthorized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it.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Forbidden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Not Found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requested page could not be found but may be available again in the future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="" xmlns:a16="http://schemas.microsoft.com/office/drawing/2014/main" val="324523289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Method Not Allowed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request was made of a page using a request method not supported by that page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3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953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</a:t>
            </a:r>
            <a:r>
              <a:rPr lang="en-US" sz="1350" b="1" dirty="0" smtClean="0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=""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87363"/>
              </p:ext>
            </p:extLst>
          </p:nvPr>
        </p:nvGraphicFramePr>
        <p:xfrm>
          <a:off x="397329" y="1288530"/>
          <a:ext cx="8070095" cy="317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=""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=""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=""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408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206315355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500 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Internal Server Error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generic error message, given when no more specific message is suitable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="" xmlns:a16="http://schemas.microsoft.com/office/drawing/2014/main" val="1762114910"/>
                  </a:ext>
                </a:extLst>
              </a:tr>
              <a:tr h="454533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502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Gateway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was acting as a gateway or proxy and received an invalid response from the upstream server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="" xmlns:a16="http://schemas.microsoft.com/office/drawing/2014/main" val="46809301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503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Service Unavailable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currently unavailable (overloaded or down)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="" xmlns:a16="http://schemas.microsoft.com/office/drawing/2014/main" val="1169635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="" xmlns:a16="http://schemas.microsoft.com/office/drawing/2014/main" val="181943229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="" xmlns:a16="http://schemas.microsoft.com/office/drawing/2014/main" val="288713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2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C02A0B0-0E38-40D6-8A3C-08CC4CAD4240}"/>
              </a:ext>
            </a:extLst>
          </p:cNvPr>
          <p:cNvSpPr txBox="1"/>
          <p:nvPr/>
        </p:nvSpPr>
        <p:spPr>
          <a:xfrm>
            <a:off x="381909" y="895350"/>
            <a:ext cx="7771491" cy="2974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Header: </a:t>
            </a:r>
            <a:endParaRPr lang="en-US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http response status code.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content type, file type if any.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cache status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Authentication token should provide via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data is allowed for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content length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response date and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request-response model described before.  </a:t>
            </a:r>
          </a:p>
        </p:txBody>
      </p:sp>
    </p:spTree>
    <p:extLst>
      <p:ext uri="{BB962C8B-B14F-4D97-AF65-F5344CB8AC3E}">
        <p14:creationId xmlns:p14="http://schemas.microsoft.com/office/powerpoint/2010/main" val="3498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48" y="742950"/>
            <a:ext cx="321235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75723-71CB-419F-22D4-E782F927EABB}"/>
              </a:ext>
            </a:extLst>
          </p:cNvPr>
          <p:cNvSpPr txBox="1"/>
          <p:nvPr/>
        </p:nvSpPr>
        <p:spPr>
          <a:xfrm>
            <a:off x="533400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lib: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an essential folder, which stands for the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 folder where we will do our 99 percent of project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Inside the lib folder, we will find the Dart files which contain the code of our Flutter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By default, this folder contains the file </a:t>
            </a:r>
            <a:r>
              <a:rPr lang="en-US" sz="1400" dirty="0" err="1"/>
              <a:t>main.dart</a:t>
            </a:r>
            <a:r>
              <a:rPr lang="en-US" sz="1400" dirty="0"/>
              <a:t>, which is the entry file of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E44B70C-FC59-454E-888B-594BB9176930}"/>
              </a:ext>
            </a:extLst>
          </p:cNvPr>
          <p:cNvSpPr txBox="1"/>
          <p:nvPr/>
        </p:nvSpPr>
        <p:spPr>
          <a:xfrm>
            <a:off x="304800" y="819150"/>
            <a:ext cx="8432541" cy="22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Body: </a:t>
            </a:r>
            <a:endParaRPr lang="en-US" sz="1600" b="1" dirty="0" smtClean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providing response status, code, message via response body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 JSON best practices for JSON response body.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For single result, can use String, Boolean directly.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JSON encode-decode before writing JSON Body.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discussion on JSON described before. </a:t>
            </a:r>
          </a:p>
        </p:txBody>
      </p:sp>
    </p:spTree>
    <p:extLst>
      <p:ext uri="{BB962C8B-B14F-4D97-AF65-F5344CB8AC3E}">
        <p14:creationId xmlns:p14="http://schemas.microsoft.com/office/powerpoint/2010/main" val="311313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312627" y="757735"/>
            <a:ext cx="8297973" cy="1384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Cookies: </a:t>
            </a:r>
            <a:endParaRPr lang="en-US" sz="1400" b="1" dirty="0" smtClean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Restful API may send cookies just like a regular Web Application that serves HTML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using response cookies as it is violate stateless principle.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required use cookie encryption, decryption and other policies </a:t>
            </a:r>
          </a:p>
        </p:txBody>
      </p:sp>
    </p:spTree>
    <p:extLst>
      <p:ext uri="{BB962C8B-B14F-4D97-AF65-F5344CB8AC3E}">
        <p14:creationId xmlns:p14="http://schemas.microsoft.com/office/powerpoint/2010/main" val="20875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451191" y="796464"/>
            <a:ext cx="64760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use GET(): </a:t>
            </a:r>
            <a:endParaRPr lang="en-US" sz="16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GET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is used to request something from server with less amount of data to pass.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When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nothing should change on the server because of your action.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When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only retrieves data from a web server by specifying parameters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Get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method only carries request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url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&amp; header not request body.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7094CFF-8F50-42A7-96A5-42F35AD9278B}"/>
              </a:ext>
            </a:extLst>
          </p:cNvPr>
          <p:cNvSpPr txBox="1"/>
          <p:nvPr/>
        </p:nvSpPr>
        <p:spPr>
          <a:xfrm>
            <a:off x="533400" y="2419350"/>
            <a:ext cx="6096000" cy="11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use POST</a:t>
            </a:r>
            <a:r>
              <a:rPr lang="en-US" sz="1600" b="1" dirty="0" smtClean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():</a:t>
            </a:r>
            <a:endParaRPr lang="en-US" sz="1600" b="1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POST should be used when the server state changes due to that action.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request needs its body, to pass large amount of data.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want to upload documents , images , video from client to server</a:t>
            </a:r>
          </a:p>
        </p:txBody>
      </p:sp>
    </p:spTree>
    <p:extLst>
      <p:ext uri="{BB962C8B-B14F-4D97-AF65-F5344CB8AC3E}">
        <p14:creationId xmlns:p14="http://schemas.microsoft.com/office/powerpoint/2010/main" val="301274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</a:t>
            </a:r>
            <a:r>
              <a:rPr lang="fr-FR" sz="1400" b="1" u="sng" dirty="0" smtClean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FB875A-5471-49CB-82F7-D84816434F0A}"/>
              </a:ext>
            </a:extLst>
          </p:cNvPr>
          <p:cNvSpPr txBox="1"/>
          <p:nvPr/>
        </p:nvSpPr>
        <p:spPr>
          <a:xfrm>
            <a:off x="312627" y="819150"/>
            <a:ext cx="7467600" cy="3375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Body: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be structured in JSON Array/ Object pattern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hold multipart/ form-data like images, audio, video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etc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not hold any auth related information.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associated with specific request data model, setter getter can used for this 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Header: 	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carry all security related information, like token, auth etc.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</a:t>
            </a:r>
            <a:r>
              <a:rPr lang="en-US" sz="1200" b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Key:Pair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value is allowed for header 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provide user agent information of client application.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necessary CSRF/ XSRF should provide via header.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associated with middleware controller, where necessary </a:t>
            </a:r>
          </a:p>
        </p:txBody>
      </p:sp>
    </p:spTree>
    <p:extLst>
      <p:ext uri="{BB962C8B-B14F-4D97-AF65-F5344CB8AC3E}">
        <p14:creationId xmlns:p14="http://schemas.microsoft.com/office/powerpoint/2010/main" val="21970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24395" y="83536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Bearer </a:t>
            </a:r>
            <a:r>
              <a:rPr lang="en-US" sz="1800" b="1" dirty="0" smtClean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7D238A7-C5CE-4986-8C6B-D3A919F52E46}"/>
              </a:ext>
            </a:extLst>
          </p:cNvPr>
          <p:cNvSpPr txBox="1"/>
          <p:nvPr/>
        </p:nvSpPr>
        <p:spPr>
          <a:xfrm>
            <a:off x="424395" y="1279272"/>
            <a:ext cx="5264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গাড়ির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গ্যারেজ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এর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টোকেন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সিস্টেম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1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=""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51191" y="913712"/>
            <a:ext cx="609600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JWT (JSON WEB TOKEN):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45253C3-4AB1-4020-A3A6-5D1C537D0EBA}"/>
              </a:ext>
            </a:extLst>
          </p:cNvPr>
          <p:cNvSpPr txBox="1"/>
          <p:nvPr/>
        </p:nvSpPr>
        <p:spPr>
          <a:xfrm>
            <a:off x="451191" y="1374935"/>
            <a:ext cx="8153399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Compact and self-contained way for securely transmitting information between parties as a JSON object.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Information can be verified and trusted because it is digitally signed.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6643038-347E-4372-87FE-F1A237462453}"/>
              </a:ext>
            </a:extLst>
          </p:cNvPr>
          <p:cNvSpPr txBox="1"/>
          <p:nvPr/>
        </p:nvSpPr>
        <p:spPr>
          <a:xfrm>
            <a:off x="457200" y="2267786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USES: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C9656B7-91EC-4E97-83F5-806890F2A2E2}"/>
              </a:ext>
            </a:extLst>
          </p:cNvPr>
          <p:cNvSpPr txBox="1"/>
          <p:nvPr/>
        </p:nvSpPr>
        <p:spPr>
          <a:xfrm>
            <a:off x="451191" y="2732993"/>
            <a:ext cx="745226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Authorization: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Allowing the user to access routes, services, and resources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7B131D-0DFA-44C0-B4C6-552D6C720DFB}"/>
              </a:ext>
            </a:extLst>
          </p:cNvPr>
          <p:cNvSpPr txBox="1"/>
          <p:nvPr/>
        </p:nvSpPr>
        <p:spPr>
          <a:xfrm>
            <a:off x="451191" y="3088796"/>
            <a:ext cx="844286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 Exchange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Way of securely transmitting information between parties.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11481</TotalTime>
  <Words>2994</Words>
  <Application>Microsoft Office PowerPoint</Application>
  <PresentationFormat>On-screen Show (16:9)</PresentationFormat>
  <Paragraphs>562</Paragraphs>
  <Slides>95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Arial</vt:lpstr>
      <vt:lpstr>Calibri</vt:lpstr>
      <vt:lpstr>Calibri Light</vt:lpstr>
      <vt:lpstr>Hind Siliguri</vt:lpstr>
      <vt:lpstr>Montserrat</vt:lpstr>
      <vt:lpstr>Roboto</vt:lpstr>
      <vt:lpstr>Roboto Condensed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Rabbil</dc:creator>
  <cp:lastModifiedBy>Microsoft account</cp:lastModifiedBy>
  <cp:revision>440</cp:revision>
  <dcterms:created xsi:type="dcterms:W3CDTF">2006-08-16T00:00:00Z</dcterms:created>
  <dcterms:modified xsi:type="dcterms:W3CDTF">2022-12-14T18:54:24Z</dcterms:modified>
</cp:coreProperties>
</file>